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6" r:id="rId1"/>
  </p:sldMasterIdLst>
  <p:sldIdLst>
    <p:sldId id="256" r:id="rId2"/>
    <p:sldId id="272" r:id="rId3"/>
    <p:sldId id="261" r:id="rId4"/>
    <p:sldId id="257" r:id="rId5"/>
    <p:sldId id="259" r:id="rId6"/>
    <p:sldId id="263" r:id="rId7"/>
    <p:sldId id="264" r:id="rId8"/>
    <p:sldId id="262" r:id="rId9"/>
    <p:sldId id="274" r:id="rId10"/>
    <p:sldId id="265" r:id="rId11"/>
    <p:sldId id="267" r:id="rId12"/>
    <p:sldId id="268" r:id="rId13"/>
    <p:sldId id="275" r:id="rId14"/>
    <p:sldId id="266" r:id="rId15"/>
    <p:sldId id="269" r:id="rId16"/>
    <p:sldId id="273" r:id="rId17"/>
    <p:sldId id="276" r:id="rId18"/>
    <p:sldId id="299" r:id="rId19"/>
    <p:sldId id="277" r:id="rId20"/>
    <p:sldId id="278" r:id="rId21"/>
    <p:sldId id="279" r:id="rId22"/>
    <p:sldId id="280" r:id="rId23"/>
    <p:sldId id="281" r:id="rId24"/>
    <p:sldId id="282" r:id="rId25"/>
    <p:sldId id="286" r:id="rId26"/>
    <p:sldId id="287" r:id="rId27"/>
    <p:sldId id="288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89" r:id="rId37"/>
    <p:sldId id="285" r:id="rId38"/>
    <p:sldId id="270" r:id="rId39"/>
    <p:sldId id="271" r:id="rId40"/>
    <p:sldId id="298" r:id="rId41"/>
    <p:sldId id="260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12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5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9604A-DDD4-4BE5-9F0F-C50D317D16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2287F0E6-6D7E-954F-B0DB-AF7D86831C77}" type="datetimeFigureOut">
              <a:rPr lang="en-US" smtClean="0"/>
              <a:pPr/>
              <a:t>2/22/16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4381A836-71E1-9449-A570-90FCB3F1F9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Studios’ transitions during WWII give us an opportunity to discuss history as viewed through a different, and sometimes difficult prism. It also prepares us to look at Animation in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Invades Manchuria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in 1931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This action, condemned by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League of Nations, led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Japan to step away from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the organization.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749" y="1775190"/>
            <a:ext cx="3392867" cy="46256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Invades Manchuria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in 1931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Further antagonizes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the Korean people, who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are under Japanese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colonial rule at this time.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003" y="1775191"/>
            <a:ext cx="3859832" cy="4144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From Manchuria, invasion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spreads into mainland China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in 1937. This is a brutal military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action.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In December of 1937, Japanese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soldiers kill 300,000 Chinese 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civilians in Nanking. 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The U.S. and the free world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react in protest, but little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comes of it. 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377" y="2396331"/>
            <a:ext cx="3788423" cy="320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02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1939, Germany and USSR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invade Poland. France and 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the UK declare war on 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Germany. In 1940 France falls.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At the same time Japan moves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quickly to seize military bases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in French Indochina.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Congress approves expenditures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to upgrade the US Navy – specifically aircraft carriers.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</a:t>
            </a:r>
          </a:p>
          <a:p>
            <a:pPr marL="118872" indent="0"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209" y="1775191"/>
            <a:ext cx="3821551" cy="32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97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Japan reacts by forming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</a:t>
            </a:r>
            <a:r>
              <a:rPr lang="en-US" sz="2400" dirty="0">
                <a:solidFill>
                  <a:schemeClr val="bg1"/>
                </a:solidFill>
              </a:rPr>
              <a:t>a</a:t>
            </a:r>
            <a:r>
              <a:rPr lang="en-US" sz="2400" dirty="0" smtClean="0">
                <a:solidFill>
                  <a:schemeClr val="bg1"/>
                </a:solidFill>
              </a:rPr>
              <a:t>lliance with two other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countries that have been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	censured by the League of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nations: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Germany and Italy.</a:t>
            </a:r>
          </a:p>
          <a:p>
            <a:pPr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U.S. seizes all Japanese assets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in the country. Embargo placed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on all oil, iron, and steel exports.</a:t>
            </a:r>
          </a:p>
          <a:p>
            <a:pPr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UK and the Netherlands follow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the U.S. lead.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029" y="1698221"/>
            <a:ext cx="3432849" cy="4703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Japanese expansion in the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in the Pacific, China, &amp; 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Indochina cannot be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maintained without raw</a:t>
            </a:r>
          </a:p>
          <a:p>
            <a:pPr marL="118872" indent="0"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materials.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432" y="1916964"/>
            <a:ext cx="4279979" cy="271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07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This leads to a wild gambit: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112" y="1775191"/>
            <a:ext cx="3892688" cy="304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15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875" y="1775191"/>
            <a:ext cx="6781924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Pearl Harbor bombed Dec. 7, 1941.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419" y="2596477"/>
            <a:ext cx="5921287" cy="375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436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2966" y="1705921"/>
            <a:ext cx="6781924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Philippines: </a:t>
            </a:r>
            <a:r>
              <a:rPr lang="en-US" sz="2400" dirty="0" smtClean="0">
                <a:solidFill>
                  <a:schemeClr val="bg1"/>
                </a:solidFill>
              </a:rPr>
              <a:t>Dec. </a:t>
            </a:r>
            <a:r>
              <a:rPr lang="en-US" sz="2400" dirty="0" smtClean="0">
                <a:solidFill>
                  <a:schemeClr val="bg1"/>
                </a:solidFill>
              </a:rPr>
              <a:t>8, </a:t>
            </a:r>
            <a:r>
              <a:rPr lang="en-US" sz="2400" dirty="0" smtClean="0">
                <a:solidFill>
                  <a:schemeClr val="bg1"/>
                </a:solidFill>
              </a:rPr>
              <a:t>1941</a:t>
            </a:r>
            <a:r>
              <a:rPr lang="en-US" sz="2400" dirty="0" smtClean="0">
                <a:solidFill>
                  <a:schemeClr val="bg1"/>
                </a:solidFill>
              </a:rPr>
              <a:t>. </a:t>
            </a:r>
            <a:r>
              <a:rPr lang="en-US" sz="1200" dirty="0" smtClean="0">
                <a:solidFill>
                  <a:schemeClr val="bg1"/>
                </a:solidFill>
              </a:rPr>
              <a:t>(Actually the same day, just a couple of hours after Pearl – but history records </a:t>
            </a:r>
            <a:r>
              <a:rPr lang="en-US" sz="1200" dirty="0" smtClean="0">
                <a:solidFill>
                  <a:schemeClr val="bg1"/>
                </a:solidFill>
              </a:rPr>
              <a:t>the attack on</a:t>
            </a:r>
            <a:r>
              <a:rPr lang="en-US" sz="1200" dirty="0" smtClean="0">
                <a:solidFill>
                  <a:schemeClr val="bg1"/>
                </a:solidFill>
              </a:rPr>
              <a:t> 12/8/1941 because of the International Date Line.)</a:t>
            </a:r>
            <a:endParaRPr lang="en-US" sz="12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12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875" y="2549682"/>
            <a:ext cx="5496791" cy="370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03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6611" y="1775191"/>
            <a:ext cx="2567477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Midway, 1942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2598870"/>
            <a:ext cx="40640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96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A Little History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irst 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59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6611" y="1775191"/>
            <a:ext cx="2567477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Island Hopping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39" y="2415639"/>
            <a:ext cx="4872793" cy="372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701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1731" y="1775191"/>
            <a:ext cx="2567477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Iwo Jima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884" y="2491190"/>
            <a:ext cx="4791724" cy="36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293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8289" y="1775191"/>
            <a:ext cx="3297064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V E Day: May 8, 1945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095" y="2443758"/>
            <a:ext cx="5769468" cy="399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45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8220" y="1775191"/>
            <a:ext cx="2486365" cy="4625609"/>
          </a:xfrm>
        </p:spPr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August, 1945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46" y="2446695"/>
            <a:ext cx="6448926" cy="402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62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Should the U.S. have done this?</a:t>
            </a:r>
            <a:endParaRPr lang="en-US" dirty="0">
              <a:solidFill>
                <a:srgbClr val="D8121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46" y="2446695"/>
            <a:ext cx="6448926" cy="402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17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Factors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The Japanese Military leadership was preparing for </a:t>
            </a:r>
            <a:r>
              <a:rPr lang="en-US" sz="2400" dirty="0" smtClean="0">
                <a:solidFill>
                  <a:schemeClr val="bg1"/>
                </a:solidFill>
              </a:rPr>
              <a:t>the </a:t>
            </a:r>
            <a:r>
              <a:rPr lang="en-US" sz="2400" dirty="0" smtClean="0">
                <a:solidFill>
                  <a:schemeClr val="bg1"/>
                </a:solidFill>
              </a:rPr>
              <a:t>sacrifice of the nation’s people. 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Teaching women and children to fight with </a:t>
            </a:r>
            <a:r>
              <a:rPr lang="en-US" sz="2000" dirty="0" smtClean="0">
                <a:solidFill>
                  <a:schemeClr val="bg1"/>
                </a:solidFill>
              </a:rPr>
              <a:t>sharpened sticks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Building a “Devine Wind” naval fleet.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Were indoctrinated that death was better than surrender – even in this 11</a:t>
            </a:r>
            <a:r>
              <a:rPr lang="en-US" sz="2000" baseline="30000" dirty="0" smtClean="0">
                <a:solidFill>
                  <a:schemeClr val="bg1"/>
                </a:solidFill>
              </a:rPr>
              <a:t>th</a:t>
            </a:r>
            <a:r>
              <a:rPr lang="en-US" sz="2000" dirty="0" smtClean="0">
                <a:solidFill>
                  <a:schemeClr val="bg1"/>
                </a:solidFill>
              </a:rPr>
              <a:t> hour.</a:t>
            </a:r>
          </a:p>
          <a:p>
            <a:pPr lvl="1">
              <a:buClr>
                <a:srgbClr val="D81210"/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620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Factors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The Japanese Military leadership was preparing for </a:t>
            </a:r>
            <a:r>
              <a:rPr lang="en-US" sz="2400" dirty="0" smtClean="0">
                <a:solidFill>
                  <a:schemeClr val="bg1"/>
                </a:solidFill>
              </a:rPr>
              <a:t>the </a:t>
            </a:r>
            <a:r>
              <a:rPr lang="en-US" sz="2400" dirty="0" smtClean="0">
                <a:solidFill>
                  <a:schemeClr val="bg1"/>
                </a:solidFill>
              </a:rPr>
              <a:t>sacrifice of the nation’s people.</a:t>
            </a:r>
          </a:p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Truman </a:t>
            </a:r>
            <a:r>
              <a:rPr lang="en-US" sz="2400" dirty="0">
                <a:solidFill>
                  <a:schemeClr val="bg1"/>
                </a:solidFill>
              </a:rPr>
              <a:t>was told that the invasion of the Japanese Homeland would cost 1,000,000 Japanese lives, and as many as 250,000 allied losses</a:t>
            </a:r>
            <a:r>
              <a:rPr lang="en-US" sz="2400" dirty="0" smtClean="0">
                <a:solidFill>
                  <a:schemeClr val="bg1"/>
                </a:solidFill>
              </a:rPr>
              <a:t>. He did not know anything about the Manhattan Project until FDR’s passing. 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83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Given: The Japanese military leadership would not even entertain the thought </a:t>
            </a:r>
            <a:r>
              <a:rPr lang="en-US" sz="2400" dirty="0" smtClean="0">
                <a:solidFill>
                  <a:schemeClr val="bg1"/>
                </a:solidFill>
              </a:rPr>
              <a:t>of surrender</a:t>
            </a:r>
            <a:r>
              <a:rPr lang="en-US" sz="2400" dirty="0" smtClean="0">
                <a:solidFill>
                  <a:schemeClr val="bg1"/>
                </a:solidFill>
              </a:rPr>
              <a:t>. 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634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Far more civilians died in the fire bombings in Tokyo prior to the dropping the atomic bomb.</a:t>
            </a:r>
          </a:p>
          <a:p>
            <a:pPr lvl="1">
              <a:buClr>
                <a:srgbClr val="D81210"/>
              </a:buClr>
            </a:pPr>
            <a:r>
              <a:rPr lang="en-US" sz="1600" dirty="0" smtClean="0">
                <a:solidFill>
                  <a:schemeClr val="bg1"/>
                </a:solidFill>
              </a:rPr>
              <a:t>Would it have been more humane to continue that course of action?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866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Far more civilians died in the fire bombings in Tokyo prior to the dropping the atomic bomb.</a:t>
            </a:r>
          </a:p>
          <a:p>
            <a:pPr>
              <a:buClr>
                <a:srgbClr val="D81210"/>
              </a:buClr>
            </a:pPr>
            <a:r>
              <a:rPr lang="en-US" sz="2400" dirty="0">
                <a:solidFill>
                  <a:schemeClr val="bg1"/>
                </a:solidFill>
              </a:rPr>
              <a:t>After both Hiroshima and Nagasaki were </a:t>
            </a:r>
            <a:r>
              <a:rPr lang="en-US" sz="2400" dirty="0" smtClean="0">
                <a:solidFill>
                  <a:schemeClr val="bg1"/>
                </a:solidFill>
              </a:rPr>
              <a:t>destroyed, </a:t>
            </a:r>
            <a:r>
              <a:rPr lang="en-US" sz="2400" dirty="0">
                <a:solidFill>
                  <a:schemeClr val="bg1"/>
                </a:solidFill>
              </a:rPr>
              <a:t>the Japanese Hierarchy met to discuss their situation. </a:t>
            </a: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The Cabinet was equally divided - exactly half said that in light of the bombings in Hiroshima and Nagasaki, the country should surrender.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Exactly half said it was the duty of every Japanese citizen to die for their emperor – that surrender was unthinkable.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753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5183909"/>
            <a:ext cx="9144000" cy="28170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375" y="1488664"/>
            <a:ext cx="6445250" cy="41973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65012" y="319636"/>
            <a:ext cx="561729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rgbClr val="D81210"/>
                </a:solidFill>
              </a:rPr>
              <a:t>Land of the Rising Sun</a:t>
            </a:r>
            <a:endParaRPr lang="en-US" sz="4400" b="1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Far more civilians died in the fire bombings in Tokyo prior to the dropping the atomic bomb.</a:t>
            </a:r>
          </a:p>
          <a:p>
            <a:pPr>
              <a:buClr>
                <a:srgbClr val="D81210"/>
              </a:buClr>
            </a:pPr>
            <a:r>
              <a:rPr lang="en-US" sz="2400" dirty="0">
                <a:solidFill>
                  <a:schemeClr val="bg1"/>
                </a:solidFill>
              </a:rPr>
              <a:t>After both Hiroshima and Nagasaki were </a:t>
            </a:r>
            <a:r>
              <a:rPr lang="en-US" sz="2400" dirty="0" smtClean="0">
                <a:solidFill>
                  <a:schemeClr val="bg1"/>
                </a:solidFill>
              </a:rPr>
              <a:t>destroyed, </a:t>
            </a:r>
            <a:r>
              <a:rPr lang="en-US" sz="2400" dirty="0">
                <a:solidFill>
                  <a:schemeClr val="bg1"/>
                </a:solidFill>
              </a:rPr>
              <a:t>the Japanese Hierarchy met to discuss their situation. </a:t>
            </a: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The Cabinet was equally divided - exactly half said that in light of the bombings in Hiroshima and Nagasaki, the country should surrender.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Exactly half said it was the duty of every Japanese citizen to die for their emperor – that surrender was unthinkable.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The Emperor Hirohito cast the deciding vote himself. This is one of only a handful of times when the Hirohito actually spoke in his counsel meetings. He asked that the Japanese people endure the unendurable so that the nation be preserved.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08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Far more civilians died in the fire bombings in Tokyo prior to the dropping the atomic bomb.</a:t>
            </a:r>
          </a:p>
          <a:p>
            <a:pPr>
              <a:buClr>
                <a:srgbClr val="D81210"/>
              </a:buClr>
            </a:pPr>
            <a:r>
              <a:rPr lang="en-US" sz="2400" dirty="0">
                <a:solidFill>
                  <a:schemeClr val="bg1"/>
                </a:solidFill>
              </a:rPr>
              <a:t>After both Hiroshima and Nagasaki were </a:t>
            </a:r>
            <a:r>
              <a:rPr lang="en-US" sz="2400" dirty="0" smtClean="0">
                <a:solidFill>
                  <a:schemeClr val="bg1"/>
                </a:solidFill>
              </a:rPr>
              <a:t>destroyed, </a:t>
            </a:r>
            <a:r>
              <a:rPr lang="en-US" sz="2400" dirty="0">
                <a:solidFill>
                  <a:schemeClr val="bg1"/>
                </a:solidFill>
              </a:rPr>
              <a:t>the Japanese Hierarchy met to discuss their situation. </a:t>
            </a:r>
          </a:p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After the meeting concluded a radio broadcast was prepared with the emperor’s voice to break the news to the Japanese people.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63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Far more civilians died in the fire bombings in Tokyo prior to the dropping the atomic bomb.</a:t>
            </a:r>
          </a:p>
          <a:p>
            <a:pPr>
              <a:buClr>
                <a:srgbClr val="D81210"/>
              </a:buClr>
            </a:pPr>
            <a:r>
              <a:rPr lang="en-US" sz="2400" dirty="0">
                <a:solidFill>
                  <a:schemeClr val="bg1"/>
                </a:solidFill>
              </a:rPr>
              <a:t>After both Hiroshima and Nagasaki were </a:t>
            </a:r>
            <a:r>
              <a:rPr lang="en-US" sz="2400" dirty="0" smtClean="0">
                <a:solidFill>
                  <a:schemeClr val="bg1"/>
                </a:solidFill>
              </a:rPr>
              <a:t>destroyed, </a:t>
            </a:r>
            <a:r>
              <a:rPr lang="en-US" sz="2400" dirty="0">
                <a:solidFill>
                  <a:schemeClr val="bg1"/>
                </a:solidFill>
              </a:rPr>
              <a:t>the Japanese Hierarchy met to discuss their situation. </a:t>
            </a:r>
          </a:p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After the meeting concluded a radio broadcast was prepared with the emperor’s voice to break the news to the Japanese people.</a:t>
            </a:r>
          </a:p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Japanese Army militants, members of the general staff itself, organized a cue attempt to destroy the recording and to kill Hirohito.</a:t>
            </a:r>
          </a:p>
          <a:p>
            <a:pPr>
              <a:buClr>
                <a:srgbClr val="D81210"/>
              </a:buClr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798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The cue would probably have succeeded if not for the very last night time bombing mission flown by US B29s over </a:t>
            </a:r>
            <a:r>
              <a:rPr lang="en-US" sz="2400" dirty="0" smtClean="0">
                <a:solidFill>
                  <a:schemeClr val="bg1"/>
                </a:solidFill>
              </a:rPr>
              <a:t>Tokyo… but, it failed.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137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Facts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The cue would probably have succeeded if not for the very last night time bombing mission flown by US B29s over </a:t>
            </a:r>
            <a:r>
              <a:rPr lang="en-US" sz="2400" dirty="0" smtClean="0">
                <a:solidFill>
                  <a:schemeClr val="bg1"/>
                </a:solidFill>
              </a:rPr>
              <a:t>Tokyo… but, it failed.</a:t>
            </a: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Emperor Hirohito’s voice was heard by the Japanese people, after </a:t>
            </a:r>
            <a:r>
              <a:rPr lang="en-US" sz="2400" dirty="0" smtClean="0">
                <a:solidFill>
                  <a:schemeClr val="bg1"/>
                </a:solidFill>
              </a:rPr>
              <a:t>which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it would have been disgraceful for those seeking to prolong the war to carry out any further aggression towards the emperor. Many chose to end their own lives instead.</a:t>
            </a:r>
          </a:p>
          <a:p>
            <a:pPr>
              <a:buClr>
                <a:srgbClr val="D81210"/>
              </a:buClr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866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D81210"/>
                </a:solidFill>
              </a:rPr>
              <a:t>Understanding Japanese mindset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Books I recommend on WW </a:t>
            </a:r>
            <a:r>
              <a:rPr lang="en-US" sz="2400" dirty="0" smtClean="0">
                <a:solidFill>
                  <a:schemeClr val="bg1"/>
                </a:solidFill>
              </a:rPr>
              <a:t>II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Flags of </a:t>
            </a:r>
            <a:r>
              <a:rPr lang="en-US" sz="2000" dirty="0">
                <a:solidFill>
                  <a:schemeClr val="bg1"/>
                </a:solidFill>
              </a:rPr>
              <a:t>O</a:t>
            </a:r>
            <a:r>
              <a:rPr lang="en-US" sz="2000" dirty="0" smtClean="0">
                <a:solidFill>
                  <a:schemeClr val="bg1"/>
                </a:solidFill>
              </a:rPr>
              <a:t>ur Fathers, James Bradley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The Last Mission, Jim B. Smith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Flyboys, James Bradley</a:t>
            </a: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A Dawn Like Thunder, Robert J. </a:t>
            </a:r>
            <a:r>
              <a:rPr lang="en-US" sz="2000" dirty="0" err="1" smtClean="0">
                <a:solidFill>
                  <a:schemeClr val="bg1"/>
                </a:solidFill>
              </a:rPr>
              <a:t>Mrazek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The Rape of Nanking, Iris Chang</a:t>
            </a:r>
          </a:p>
          <a:p>
            <a:pPr marL="457200" lvl="1" indent="0">
              <a:buClr>
                <a:srgbClr val="D81210"/>
              </a:buClr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457200" lvl="1" indent="0">
              <a:buClr>
                <a:srgbClr val="D81210"/>
              </a:buClr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457200" lvl="1" indent="0">
              <a:buClr>
                <a:srgbClr val="D81210"/>
              </a:buClr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If you are really interested, read the book (Flags of Our Fathers) – don’t watch the movie. The movie is okay, but is like a highlight reel, leaving out so many details. I believe this is an honest telling of a real life story, written by the son of one of the men who lifted the flag on Iwo Jima.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845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The Rest of the Story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3546" y="2029039"/>
            <a:ext cx="82629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With all the conflicts earlier between Russia and Japan (remember their border incidents over a 12 year period), when did Russia enter the Pacific Theater, to fight the Japanese during WWII?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73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Rest of the Story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1998884"/>
            <a:ext cx="59182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51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Soviet Plan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78" y="1680227"/>
            <a:ext cx="7826162" cy="496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4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Soviet Plan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58" y="1670935"/>
            <a:ext cx="7838137" cy="497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25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dirty="0" smtClean="0">
                <a:solidFill>
                  <a:schemeClr val="bg1"/>
                </a:solidFill>
              </a:rPr>
              <a:t>Dominated by Conflict</a:t>
            </a: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Russo – Japanese War 1904</a:t>
            </a:r>
          </a:p>
          <a:p>
            <a:pPr lvl="2">
              <a:buClr>
                <a:schemeClr val="accent1">
                  <a:lumMod val="40000"/>
                  <a:lumOff val="60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Russian Revolution</a:t>
            </a:r>
          </a:p>
          <a:p>
            <a:pPr lvl="3"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Revolt in 1905 (Brutally Put Down)</a:t>
            </a:r>
          </a:p>
          <a:p>
            <a:pPr lvl="3"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WWI 1914</a:t>
            </a:r>
          </a:p>
          <a:p>
            <a:pPr lvl="3"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Aristocracy Overthrown, March 1917</a:t>
            </a:r>
          </a:p>
          <a:p>
            <a:pPr lvl="3"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Bolsheviks Come to Power, October 1917</a:t>
            </a: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Soviet – Japanese Conflicts </a:t>
            </a:r>
          </a:p>
          <a:p>
            <a:pPr lvl="2">
              <a:buClr>
                <a:schemeClr val="bg2">
                  <a:lumMod val="75000"/>
                </a:schemeClr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1919 – </a:t>
            </a:r>
            <a:r>
              <a:rPr lang="en-US" sz="2000" dirty="0" smtClean="0">
                <a:solidFill>
                  <a:schemeClr val="bg1"/>
                </a:solidFill>
              </a:rPr>
              <a:t>1930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Border Conflicts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Soviet Plan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2090172"/>
            <a:ext cx="82296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Wanted to divide and control significant portions of Asia, just like they did with Eastern Europe. </a:t>
            </a:r>
            <a:endParaRPr lang="en-US" sz="2400" dirty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 lvl="1">
              <a:buClr>
                <a:srgbClr val="D81210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Other Allies, the US and the UK, held their ground and did not allow this Soviet takeover.</a:t>
            </a:r>
          </a:p>
        </p:txBody>
      </p:sp>
    </p:spTree>
    <p:extLst>
      <p:ext uri="{BB962C8B-B14F-4D97-AF65-F5344CB8AC3E}">
        <p14:creationId xmlns:p14="http://schemas.microsoft.com/office/powerpoint/2010/main" val="1736681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Osamu Tezuka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Coming Soon: The Mighty </a:t>
            </a:r>
            <a:r>
              <a:rPr lang="en-US" dirty="0" smtClean="0"/>
              <a:t>Atom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Japan’s Twentieth Century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en-US" dirty="0" smtClean="0">
                <a:solidFill>
                  <a:schemeClr val="bg1"/>
                </a:solidFill>
              </a:rPr>
              <a:t>Soviet – Japanese Conflicts </a:t>
            </a:r>
            <a:r>
              <a:rPr lang="en-US" sz="1800" dirty="0" smtClean="0">
                <a:solidFill>
                  <a:schemeClr val="bg1"/>
                </a:solidFill>
              </a:rPr>
              <a:t>(151 Recorded Incidents)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216" y="2605526"/>
            <a:ext cx="4028562" cy="26414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75000"/>
              </a:schemeClr>
            </a:solidFill>
          </a:ln>
        </p:spPr>
        <p:txBody>
          <a:bodyPr/>
          <a:lstStyle/>
          <a:p>
            <a:pPr marL="118872" indent="0">
              <a:buClr>
                <a:srgbClr val="D81210"/>
              </a:buClr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lvl="2">
              <a:buClr>
                <a:schemeClr val="bg2">
                  <a:lumMod val="75000"/>
                </a:schemeClr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chemeClr val="accent1">
                  <a:lumMod val="60000"/>
                  <a:lumOff val="40000"/>
                </a:schemeClr>
              </a:buClr>
            </a:pPr>
            <a:r>
              <a:rPr lang="en-US" sz="2800" dirty="0" smtClean="0">
                <a:solidFill>
                  <a:schemeClr val="bg1"/>
                </a:solidFill>
              </a:rPr>
              <a:t>October 1929: Global Economic Disaster	</a:t>
            </a:r>
          </a:p>
          <a:p>
            <a:pPr lvl="2">
              <a:buClr>
                <a:schemeClr val="accent1">
                  <a:lumMod val="60000"/>
                  <a:lumOff val="40000"/>
                </a:schemeClr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Japan loses a resource partner, the U.S.A.</a:t>
            </a: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Clr>
                <a:srgbClr val="D81210"/>
              </a:buClr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lvl="2">
              <a:buClr>
                <a:schemeClr val="bg2">
                  <a:lumMod val="75000"/>
                </a:schemeClr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chemeClr val="accent1">
                  <a:lumMod val="60000"/>
                  <a:lumOff val="40000"/>
                </a:schemeClr>
              </a:buClr>
            </a:pPr>
            <a:r>
              <a:rPr lang="en-US" sz="2800" dirty="0" smtClean="0">
                <a:solidFill>
                  <a:schemeClr val="bg1"/>
                </a:solidFill>
              </a:rPr>
              <a:t>October 1929: Global Economic Disaster	</a:t>
            </a:r>
          </a:p>
          <a:p>
            <a:pPr lvl="2">
              <a:buClr>
                <a:schemeClr val="bg2">
                  <a:lumMod val="75000"/>
                </a:schemeClr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Japan loses a resource partner, the U.S.A.</a:t>
            </a:r>
          </a:p>
          <a:p>
            <a:pPr lvl="2">
              <a:buClr>
                <a:schemeClr val="bg2">
                  <a:lumMod val="75000"/>
                </a:schemeClr>
              </a:buClr>
            </a:pPr>
            <a:endParaRPr lang="en-US" sz="2000" dirty="0" smtClean="0">
              <a:solidFill>
                <a:schemeClr val="bg1"/>
              </a:solidFill>
            </a:endParaRPr>
          </a:p>
          <a:p>
            <a:pPr>
              <a:buClr>
                <a:schemeClr val="accent1">
                  <a:lumMod val="60000"/>
                  <a:lumOff val="40000"/>
                </a:schemeClr>
              </a:buClr>
            </a:pPr>
            <a:r>
              <a:rPr lang="en-US" sz="2800" dirty="0" smtClean="0">
                <a:solidFill>
                  <a:schemeClr val="bg1"/>
                </a:solidFill>
              </a:rPr>
              <a:t>Japan had invested heavily in the South Manchuria Railway company.</a:t>
            </a:r>
          </a:p>
          <a:p>
            <a:pPr lvl="2">
              <a:buClr>
                <a:schemeClr val="bg2">
                  <a:lumMod val="75000"/>
                </a:schemeClr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Has a military force already in place in Northern China.</a:t>
            </a: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Invades Manchuria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in 1931</a:t>
            </a: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443" y="2564073"/>
            <a:ext cx="5360357" cy="34771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81210"/>
                </a:solidFill>
              </a:rPr>
              <a:t>Japan’s Twentieth Century</a:t>
            </a:r>
            <a:endParaRPr lang="en-US" dirty="0">
              <a:solidFill>
                <a:srgbClr val="D8121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D81210"/>
              </a:buClr>
            </a:pPr>
            <a:r>
              <a:rPr lang="en-US" sz="2400" dirty="0" smtClean="0">
                <a:solidFill>
                  <a:schemeClr val="bg1"/>
                </a:solidFill>
              </a:rPr>
              <a:t>Invades Manchuria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in 1931</a:t>
            </a:r>
          </a:p>
          <a:p>
            <a:pPr>
              <a:buClr>
                <a:srgbClr val="D81210"/>
              </a:buClr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Largely a political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overthrow, despite a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military presence.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      The former Chinese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Emperor is made a 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puppet and forced to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sign an alliance giving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Japan power in north</a:t>
            </a:r>
          </a:p>
          <a:p>
            <a:pPr>
              <a:buClr>
                <a:srgbClr val="D81210"/>
              </a:buClr>
              <a:buNone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     China. </a:t>
            </a: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>
              <a:buClr>
                <a:srgbClr val="D81210"/>
              </a:buClr>
              <a:buNone/>
            </a:pPr>
            <a:endParaRPr lang="en-US" sz="2400" dirty="0" smtClean="0">
              <a:solidFill>
                <a:schemeClr val="bg1"/>
              </a:solidFill>
            </a:endParaRPr>
          </a:p>
          <a:p>
            <a:pPr lvl="1">
              <a:buClr>
                <a:schemeClr val="accent1">
                  <a:lumMod val="40000"/>
                  <a:lumOff val="60000"/>
                </a:schemeClr>
              </a:buClr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11" name="Picture 10" descr="Manchur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472" y="1775191"/>
            <a:ext cx="4535958" cy="46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381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Codex">
      <a:dk1>
        <a:sysClr val="windowText" lastClr="000000"/>
      </a:dk1>
      <a:lt1>
        <a:sysClr val="window" lastClr="FFFFFF"/>
      </a:lt1>
      <a:dk2>
        <a:srgbClr val="59564B"/>
      </a:dk2>
      <a:lt2>
        <a:srgbClr val="DFDAC7"/>
      </a:lt2>
      <a:accent1>
        <a:srgbClr val="990000"/>
      </a:accent1>
      <a:accent2>
        <a:srgbClr val="EFAB16"/>
      </a:accent2>
      <a:accent3>
        <a:srgbClr val="78AC35"/>
      </a:accent3>
      <a:accent4>
        <a:srgbClr val="35ACA2"/>
      </a:accent4>
      <a:accent5>
        <a:srgbClr val="4083CF"/>
      </a:accent5>
      <a:accent6>
        <a:srgbClr val="0D335E"/>
      </a:accent6>
      <a:hlink>
        <a:srgbClr val="EF8E1C"/>
      </a:hlink>
      <a:folHlink>
        <a:srgbClr val="FEC60B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1937</TotalTime>
  <Words>1275</Words>
  <Application>Microsoft Macintosh PowerPoint</Application>
  <PresentationFormat>On-screen Show (4:3)</PresentationFormat>
  <Paragraphs>214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Module</vt:lpstr>
      <vt:lpstr>Japan</vt:lpstr>
      <vt:lpstr>A Little History</vt:lpstr>
      <vt:lpstr>PowerPoint Presentation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Japan’s Twentieth Century</vt:lpstr>
      <vt:lpstr>Should the U.S. have done this?</vt:lpstr>
      <vt:lpstr>Factors</vt:lpstr>
      <vt:lpstr>Factors</vt:lpstr>
      <vt:lpstr>Facts</vt:lpstr>
      <vt:lpstr>Facts</vt:lpstr>
      <vt:lpstr>Facts</vt:lpstr>
      <vt:lpstr>Facts</vt:lpstr>
      <vt:lpstr>Facts</vt:lpstr>
      <vt:lpstr>Facts</vt:lpstr>
      <vt:lpstr>Facts</vt:lpstr>
      <vt:lpstr>Facts</vt:lpstr>
      <vt:lpstr>Understanding Japanese mindset</vt:lpstr>
      <vt:lpstr>The Rest of the Story</vt:lpstr>
      <vt:lpstr>The Rest of the Story</vt:lpstr>
      <vt:lpstr>The Soviet Plan</vt:lpstr>
      <vt:lpstr>The Soviet Plan</vt:lpstr>
      <vt:lpstr>The Soviet Plan</vt:lpstr>
      <vt:lpstr>Osamu Tezuka</vt:lpstr>
    </vt:vector>
  </TitlesOfParts>
  <Company>Utah Valley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Osamu Tezuka</dc:title>
  <dc:creator>Rodayne Esmay</dc:creator>
  <cp:lastModifiedBy>Rodayne Esmay</cp:lastModifiedBy>
  <cp:revision>45</cp:revision>
  <dcterms:created xsi:type="dcterms:W3CDTF">2014-11-12T15:08:20Z</dcterms:created>
  <dcterms:modified xsi:type="dcterms:W3CDTF">2016-02-23T02:10:30Z</dcterms:modified>
</cp:coreProperties>
</file>